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0" r:id="rId1"/>
  </p:sldMasterIdLst>
  <p:notesMasterIdLst>
    <p:notesMasterId r:id="rId37"/>
  </p:notesMasterIdLst>
  <p:sldIdLst>
    <p:sldId id="256" r:id="rId2"/>
    <p:sldId id="257" r:id="rId3"/>
    <p:sldId id="293" r:id="rId4"/>
    <p:sldId id="294" r:id="rId5"/>
    <p:sldId id="272" r:id="rId6"/>
    <p:sldId id="258" r:id="rId7"/>
    <p:sldId id="265" r:id="rId8"/>
    <p:sldId id="266" r:id="rId9"/>
    <p:sldId id="273" r:id="rId10"/>
    <p:sldId id="261" r:id="rId11"/>
    <p:sldId id="298" r:id="rId12"/>
    <p:sldId id="299" r:id="rId13"/>
    <p:sldId id="300" r:id="rId14"/>
    <p:sldId id="301" r:id="rId15"/>
    <p:sldId id="268" r:id="rId16"/>
    <p:sldId id="291" r:id="rId17"/>
    <p:sldId id="271" r:id="rId18"/>
    <p:sldId id="296" r:id="rId19"/>
    <p:sldId id="297" r:id="rId20"/>
    <p:sldId id="292" r:id="rId21"/>
    <p:sldId id="285" r:id="rId22"/>
    <p:sldId id="282" r:id="rId23"/>
    <p:sldId id="267" r:id="rId24"/>
    <p:sldId id="276" r:id="rId25"/>
    <p:sldId id="270" r:id="rId26"/>
    <p:sldId id="295" r:id="rId27"/>
    <p:sldId id="286" r:id="rId28"/>
    <p:sldId id="287" r:id="rId29"/>
    <p:sldId id="284" r:id="rId30"/>
    <p:sldId id="288" r:id="rId31"/>
    <p:sldId id="289" r:id="rId32"/>
    <p:sldId id="290" r:id="rId33"/>
    <p:sldId id="281" r:id="rId34"/>
    <p:sldId id="275" r:id="rId35"/>
    <p:sldId id="283" r:id="rId3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73"/>
    <p:restoredTop sz="94536"/>
  </p:normalViewPr>
  <p:slideViewPr>
    <p:cSldViewPr snapToGrid="0" snapToObjects="1">
      <p:cViewPr>
        <p:scale>
          <a:sx n="86" d="100"/>
          <a:sy n="86" d="100"/>
        </p:scale>
        <p:origin x="151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53BDD-4B6F-4545-BAD7-07E2FEF6A638}" type="datetimeFigureOut">
              <a:rPr lang="fr-FR" smtClean="0"/>
              <a:t>27/03/2019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D910D-D729-E540-A85F-4133B9E88A7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3951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46FB9B8C-F363-3344-9752-D0049E491416}" type="datetimeFigureOut">
              <a:rPr lang="fr-FR" smtClean="0"/>
              <a:t>27/03/2019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1D6C5F9E-6D86-3B49-9926-0013E51AC176}" type="slidenum">
              <a:rPr lang="fr-FR" smtClean="0"/>
              <a:t>‹#›</a:t>
            </a:fld>
            <a:endParaRPr lang="fr-FR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27/03/2019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46FB9B8C-F363-3344-9752-D0049E491416}" type="datetimeFigureOut">
              <a:rPr lang="fr-FR" smtClean="0"/>
              <a:t>27/03/2019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1D6C5F9E-6D86-3B49-9926-0013E51AC176}" type="slidenum">
              <a:rPr lang="fr-FR" smtClean="0"/>
              <a:t>‹#›</a:t>
            </a:fld>
            <a:endParaRPr lang="fr-FR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27/03/2019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6FB9B8C-F363-3344-9752-D0049E491416}" type="datetimeFigureOut">
              <a:rPr lang="fr-FR" smtClean="0"/>
              <a:t>27/03/2019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D6C5F9E-6D86-3B49-9926-0013E51AC176}" type="slidenum">
              <a:rPr lang="fr-FR" smtClean="0"/>
              <a:t>‹#›</a:t>
            </a:fld>
            <a:endParaRPr lang="fr-FR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27/03/2019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27/03/2019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27/03/2019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27/03/2019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27/03/2019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27/03/2019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46FB9B8C-F363-3344-9752-D0049E491416}" type="datetimeFigureOut">
              <a:rPr lang="fr-FR" smtClean="0"/>
              <a:t>27/03/2019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1D6C5F9E-6D86-3B49-9926-0013E51AC176}" type="slidenum">
              <a:rPr lang="fr-FR" smtClean="0"/>
              <a:t>‹#›</a:t>
            </a:fld>
            <a:endParaRPr lang="fr-FR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241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5" Type="http://schemas.openxmlformats.org/officeDocument/2006/relationships/image" Target="../media/image22.tiff"/><Relationship Id="rId6" Type="http://schemas.openxmlformats.org/officeDocument/2006/relationships/image" Target="../media/image23.tiff"/><Relationship Id="rId7" Type="http://schemas.openxmlformats.org/officeDocument/2006/relationships/image" Target="../media/image24.tiff"/><Relationship Id="rId8" Type="http://schemas.openxmlformats.org/officeDocument/2006/relationships/image" Target="../media/image25.tiff"/><Relationship Id="rId9" Type="http://schemas.openxmlformats.org/officeDocument/2006/relationships/image" Target="../media/image26.tiff"/><Relationship Id="rId10" Type="http://schemas.openxmlformats.org/officeDocument/2006/relationships/image" Target="../media/image27.tiff"/><Relationship Id="rId11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Spin" TargetMode="External"/><Relationship Id="rId4" Type="http://schemas.openxmlformats.org/officeDocument/2006/relationships/hyperlink" Target="https://fr.wikipedia.org/wiki/Boson_de_Higgs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4" Type="http://schemas.openxmlformats.org/officeDocument/2006/relationships/image" Target="../media/image35.tiff"/><Relationship Id="rId5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La physique des particules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26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10585554" cy="1019102"/>
          </a:xfrm>
        </p:spPr>
        <p:txBody>
          <a:bodyPr/>
          <a:lstStyle/>
          <a:p>
            <a:r>
              <a:rPr lang="fr-FR" dirty="0" smtClean="0"/>
              <a:t>Les différents types d’interactions 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021190" y="3517340"/>
            <a:ext cx="1858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Forte (gluon) 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021191" y="4036532"/>
            <a:ext cx="2616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/>
              <a:t>Faible </a:t>
            </a:r>
            <a:r>
              <a:rPr lang="fr-FR" dirty="0" smtClean="0"/>
              <a:t>(</a:t>
            </a:r>
            <a:r>
              <a:rPr lang="fr-FR" smtClean="0"/>
              <a:t>W+, W-, </a:t>
            </a:r>
            <a:r>
              <a:rPr lang="fr-FR" dirty="0" smtClean="0"/>
              <a:t>Z) 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021190" y="4627531"/>
            <a:ext cx="334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Gravitationnelle </a:t>
            </a:r>
            <a:r>
              <a:rPr lang="fr-FR" smtClean="0"/>
              <a:t>(graviton ?)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021190" y="2998148"/>
            <a:ext cx="3855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Electromagnétique (photon)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911" y="1539515"/>
            <a:ext cx="5675298" cy="4128052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021190" y="2396223"/>
            <a:ext cx="3940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4 types d’interactions fondamentales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8060267" y="2287033"/>
            <a:ext cx="1253066" cy="2833906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6028267" y="1539515"/>
            <a:ext cx="2150533" cy="560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0160469" y="4343334"/>
            <a:ext cx="714357" cy="689340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762000" y="1622202"/>
            <a:ext cx="3940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smtClean="0"/>
              <a:t>Les bosons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05412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11430000" cy="4952492"/>
          </a:xfrm>
        </p:spPr>
        <p:txBody>
          <a:bodyPr/>
          <a:lstStyle/>
          <a:p>
            <a:r>
              <a:rPr lang="fr-FR" dirty="0"/>
              <a:t>Les différents types d’interactions 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960894" y="1690688"/>
            <a:ext cx="4510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Interaction électromagnétique</a:t>
            </a:r>
            <a:endParaRPr lang="fr-FR" sz="2000" dirty="0"/>
          </a:p>
        </p:txBody>
      </p:sp>
      <p:sp>
        <p:nvSpPr>
          <p:cNvPr id="5" name="ZoneTexte 4"/>
          <p:cNvSpPr txBox="1"/>
          <p:nvPr/>
        </p:nvSpPr>
        <p:spPr>
          <a:xfrm>
            <a:off x="254831" y="3662581"/>
            <a:ext cx="57562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dirty="0" smtClean="0"/>
              <a:t>Met en jeux des particules chargée électriquement</a:t>
            </a:r>
          </a:p>
          <a:p>
            <a:pPr marL="342900" indent="-342900">
              <a:buAutoNum type="arabicPeriod"/>
            </a:pPr>
            <a:r>
              <a:rPr lang="fr-FR" dirty="0" smtClean="0"/>
              <a:t>Couplage α = 1/137</a:t>
            </a:r>
          </a:p>
          <a:p>
            <a:pPr marL="342900" indent="-342900">
              <a:buAutoNum type="arabicPeriod"/>
            </a:pPr>
            <a:r>
              <a:rPr lang="fr-FR" dirty="0" smtClean="0"/>
              <a:t>Temps d’interaction et/ou vie moyenne typique </a:t>
            </a:r>
            <a:r>
              <a:rPr lang="fr-FR" dirty="0"/>
              <a:t>≈ 10</a:t>
            </a:r>
            <a:r>
              <a:rPr lang="fr-FR" baseline="30000" dirty="0" smtClean="0"/>
              <a:t>-20</a:t>
            </a:r>
            <a:r>
              <a:rPr lang="fr-FR" dirty="0" smtClean="0"/>
              <a:t>s</a:t>
            </a:r>
          </a:p>
          <a:p>
            <a:pPr marL="342900" indent="-342900">
              <a:buAutoNum type="arabicPeriod"/>
            </a:pPr>
            <a:r>
              <a:rPr lang="fr-FR" dirty="0" smtClean="0"/>
              <a:t>Portée infinie</a:t>
            </a:r>
          </a:p>
          <a:p>
            <a:pPr marL="342900" indent="-342900">
              <a:buFontTx/>
              <a:buAutoNum type="arabicPeriod"/>
            </a:pPr>
            <a:r>
              <a:rPr lang="fr-FR" dirty="0"/>
              <a:t>Vecteur de transmission </a:t>
            </a:r>
            <a:r>
              <a:rPr lang="fr-FR" dirty="0" smtClean="0"/>
              <a:t>(photons)</a:t>
            </a:r>
          </a:p>
          <a:p>
            <a:pPr marL="342900" indent="-342900">
              <a:buAutoNum type="arabicPeriod"/>
            </a:pPr>
            <a:endParaRPr lang="fr-FR" dirty="0" smtClean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128" y="1687487"/>
            <a:ext cx="2974315" cy="183217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055" y="3662581"/>
            <a:ext cx="4998803" cy="252439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2" t="24184" r="5455" b="13655"/>
          <a:stretch/>
        </p:blipFill>
        <p:spPr>
          <a:xfrm>
            <a:off x="8292400" y="1349115"/>
            <a:ext cx="3634698" cy="205365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889243" y="2264702"/>
            <a:ext cx="663832" cy="723072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580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1999" y="559678"/>
            <a:ext cx="9955967" cy="4952492"/>
          </a:xfrm>
        </p:spPr>
        <p:txBody>
          <a:bodyPr/>
          <a:lstStyle/>
          <a:p>
            <a:r>
              <a:rPr lang="fr-FR" dirty="0"/>
              <a:t>Les différents types d’interactions 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761999" y="1590869"/>
            <a:ext cx="1999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Interaction forte</a:t>
            </a:r>
            <a:endParaRPr lang="fr-FR" sz="2000" dirty="0"/>
          </a:p>
        </p:txBody>
      </p:sp>
      <p:sp>
        <p:nvSpPr>
          <p:cNvPr id="5" name="ZoneTexte 4"/>
          <p:cNvSpPr txBox="1"/>
          <p:nvPr/>
        </p:nvSpPr>
        <p:spPr>
          <a:xfrm>
            <a:off x="674557" y="3022169"/>
            <a:ext cx="614096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dirty="0" smtClean="0"/>
              <a:t>Particules hadroniques</a:t>
            </a:r>
          </a:p>
          <a:p>
            <a:pPr marL="342900" indent="-342900">
              <a:buAutoNum type="arabicPeriod"/>
            </a:pPr>
            <a:r>
              <a:rPr lang="fr-FR" dirty="0" smtClean="0"/>
              <a:t>Couplage fort (alpha</a:t>
            </a:r>
            <a:r>
              <a:rPr lang="fr-FR" baseline="-25000" dirty="0" smtClean="0"/>
              <a:t>s</a:t>
            </a:r>
            <a:r>
              <a:rPr lang="fr-FR" dirty="0" smtClean="0"/>
              <a:t> </a:t>
            </a:r>
            <a:r>
              <a:rPr lang="fr-FR" sz="2000" dirty="0" smtClean="0"/>
              <a:t>≈</a:t>
            </a:r>
            <a:r>
              <a:rPr lang="fr-FR" dirty="0" smtClean="0"/>
              <a:t> 1)</a:t>
            </a:r>
          </a:p>
          <a:p>
            <a:pPr marL="342900" indent="-342900">
              <a:buAutoNum type="arabicPeriod"/>
            </a:pPr>
            <a:r>
              <a:rPr lang="fr-FR" dirty="0" smtClean="0"/>
              <a:t>Temps d’interaction et/ou  de vie moyenne typique </a:t>
            </a:r>
            <a:r>
              <a:rPr lang="fr-FR" dirty="0"/>
              <a:t>≈ </a:t>
            </a:r>
            <a:r>
              <a:rPr lang="fr-FR" dirty="0" smtClean="0"/>
              <a:t>10</a:t>
            </a:r>
            <a:r>
              <a:rPr lang="fr-FR" baseline="30000" dirty="0" smtClean="0"/>
              <a:t>-23 </a:t>
            </a:r>
            <a:r>
              <a:rPr lang="fr-FR" dirty="0" smtClean="0"/>
              <a:t>s</a:t>
            </a:r>
          </a:p>
          <a:p>
            <a:pPr marL="342900" indent="-342900">
              <a:buAutoNum type="arabicPeriod"/>
            </a:pPr>
            <a:r>
              <a:rPr lang="fr-FR" dirty="0" smtClean="0"/>
              <a:t>Porté effective 10^-15 m</a:t>
            </a:r>
          </a:p>
          <a:p>
            <a:pPr marL="342900" indent="-342900">
              <a:buFontTx/>
              <a:buAutoNum type="arabicPeriod"/>
            </a:pPr>
            <a:r>
              <a:rPr lang="fr-FR" dirty="0"/>
              <a:t>Vecteur de transmission </a:t>
            </a:r>
            <a:r>
              <a:rPr lang="fr-FR" dirty="0" smtClean="0"/>
              <a:t>(gluons)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t="16447" b="23076"/>
          <a:stretch/>
        </p:blipFill>
        <p:spPr>
          <a:xfrm>
            <a:off x="6950438" y="3903360"/>
            <a:ext cx="4745930" cy="215266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2" t="24184" r="5455" b="13655"/>
          <a:stretch/>
        </p:blipFill>
        <p:spPr>
          <a:xfrm>
            <a:off x="8292400" y="1349115"/>
            <a:ext cx="3634698" cy="205365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893508" y="1706986"/>
            <a:ext cx="730089" cy="723072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442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1999" y="559678"/>
            <a:ext cx="10465633" cy="4952492"/>
          </a:xfrm>
        </p:spPr>
        <p:txBody>
          <a:bodyPr/>
          <a:lstStyle/>
          <a:p>
            <a:r>
              <a:rPr lang="fr-FR" dirty="0"/>
              <a:t>Les différents types d’interactions 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8200" y="1690688"/>
            <a:ext cx="2174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Interaction faible</a:t>
            </a:r>
            <a:endParaRPr lang="fr-FR" sz="2000" dirty="0"/>
          </a:p>
        </p:txBody>
      </p:sp>
      <p:sp>
        <p:nvSpPr>
          <p:cNvPr id="5" name="ZoneTexte 4"/>
          <p:cNvSpPr txBox="1"/>
          <p:nvPr/>
        </p:nvSpPr>
        <p:spPr>
          <a:xfrm>
            <a:off x="478435" y="2796821"/>
            <a:ext cx="67468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dirty="0" smtClean="0"/>
              <a:t>Met en jeux des neutrinos et des quarks qui changent de types</a:t>
            </a:r>
          </a:p>
          <a:p>
            <a:pPr marL="342900" indent="-342900">
              <a:buAutoNum type="arabicPeriod"/>
            </a:pPr>
            <a:r>
              <a:rPr lang="fr-FR" dirty="0" smtClean="0"/>
              <a:t>Couplage faible (α</a:t>
            </a:r>
            <a:r>
              <a:rPr lang="fr-FR" baseline="-25000" dirty="0" smtClean="0"/>
              <a:t>f</a:t>
            </a:r>
            <a:r>
              <a:rPr lang="fr-FR" dirty="0" smtClean="0"/>
              <a:t> </a:t>
            </a:r>
            <a:r>
              <a:rPr lang="fr-FR" dirty="0"/>
              <a:t>≈ </a:t>
            </a:r>
            <a:r>
              <a:rPr lang="fr-FR" dirty="0" smtClean="0"/>
              <a:t>10</a:t>
            </a:r>
            <a:r>
              <a:rPr lang="fr-FR" baseline="30000" dirty="0" smtClean="0"/>
              <a:t>-6</a:t>
            </a:r>
            <a:r>
              <a:rPr lang="fr-FR" dirty="0" smtClean="0"/>
              <a:t>)</a:t>
            </a:r>
          </a:p>
          <a:p>
            <a:pPr marL="342900" indent="-342900">
              <a:buAutoNum type="arabicPeriod"/>
            </a:pPr>
            <a:r>
              <a:rPr lang="fr-FR" dirty="0" smtClean="0"/>
              <a:t>Temps d’interaction et/ ou vie moyenne typique </a:t>
            </a:r>
            <a:r>
              <a:rPr lang="fr-FR" dirty="0"/>
              <a:t>≈ </a:t>
            </a:r>
            <a:r>
              <a:rPr lang="fr-FR" dirty="0" smtClean="0"/>
              <a:t>10</a:t>
            </a:r>
            <a:r>
              <a:rPr lang="fr-FR" baseline="30000" dirty="0" smtClean="0"/>
              <a:t>-8</a:t>
            </a:r>
            <a:r>
              <a:rPr lang="fr-FR" dirty="0" smtClean="0"/>
              <a:t>s</a:t>
            </a:r>
            <a:endParaRPr lang="fr-FR" baseline="30000" dirty="0" smtClean="0"/>
          </a:p>
          <a:p>
            <a:pPr marL="342900" indent="-342900">
              <a:buAutoNum type="arabicPeriod"/>
            </a:pPr>
            <a:r>
              <a:rPr lang="fr-FR" dirty="0" smtClean="0"/>
              <a:t>Portée 10</a:t>
            </a:r>
            <a:r>
              <a:rPr lang="fr-FR" baseline="30000" dirty="0" smtClean="0"/>
              <a:t>-18</a:t>
            </a:r>
            <a:r>
              <a:rPr lang="fr-FR" dirty="0" smtClean="0"/>
              <a:t>m</a:t>
            </a:r>
          </a:p>
          <a:p>
            <a:pPr marL="342900" indent="-342900">
              <a:buAutoNum type="arabicPeriod"/>
            </a:pPr>
            <a:r>
              <a:rPr lang="fr-FR" dirty="0"/>
              <a:t>Vecteur de transmission </a:t>
            </a:r>
            <a:r>
              <a:rPr lang="fr-FR" dirty="0" smtClean="0"/>
              <a:t> (Bosons Z0, W+, W-)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458" y="3957404"/>
            <a:ext cx="5076810" cy="267749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2" t="24184" r="5455" b="13655"/>
          <a:stretch/>
        </p:blipFill>
        <p:spPr>
          <a:xfrm>
            <a:off x="8217758" y="1447733"/>
            <a:ext cx="3634698" cy="205365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703191" y="2812413"/>
            <a:ext cx="1029766" cy="688972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49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1999" y="559678"/>
            <a:ext cx="9910997" cy="4952492"/>
          </a:xfrm>
        </p:spPr>
        <p:txBody>
          <a:bodyPr/>
          <a:lstStyle/>
          <a:p>
            <a:r>
              <a:rPr lang="fr-FR" dirty="0"/>
              <a:t>Les différents types d’interactions 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560226" y="1723869"/>
            <a:ext cx="3442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Interaction gravitationnelle</a:t>
            </a:r>
            <a:endParaRPr lang="fr-FR" sz="2000" dirty="0"/>
          </a:p>
        </p:txBody>
      </p:sp>
      <p:sp>
        <p:nvSpPr>
          <p:cNvPr id="5" name="ZoneTexte 4"/>
          <p:cNvSpPr txBox="1"/>
          <p:nvPr/>
        </p:nvSpPr>
        <p:spPr>
          <a:xfrm>
            <a:off x="947174" y="2952461"/>
            <a:ext cx="58415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dirty="0" smtClean="0"/>
              <a:t>Implique tout ce qui une énergie/masse</a:t>
            </a:r>
          </a:p>
          <a:p>
            <a:pPr marL="342900" indent="-342900">
              <a:buAutoNum type="arabicPeriod"/>
            </a:pPr>
            <a:r>
              <a:rPr lang="fr-FR" dirty="0" smtClean="0"/>
              <a:t>Couplage très faible au niveau atomique α</a:t>
            </a:r>
            <a:r>
              <a:rPr lang="fr-FR" baseline="-25000" dirty="0" smtClean="0"/>
              <a:t>g</a:t>
            </a:r>
            <a:r>
              <a:rPr lang="fr-FR" dirty="0" smtClean="0"/>
              <a:t> </a:t>
            </a:r>
            <a:r>
              <a:rPr lang="fr-FR" dirty="0"/>
              <a:t>≈ </a:t>
            </a:r>
            <a:r>
              <a:rPr lang="fr-FR" dirty="0" smtClean="0"/>
              <a:t>10</a:t>
            </a:r>
            <a:r>
              <a:rPr lang="fr-FR" baseline="30000" dirty="0" smtClean="0"/>
              <a:t>-40</a:t>
            </a:r>
            <a:br>
              <a:rPr lang="fr-FR" baseline="30000" dirty="0" smtClean="0"/>
            </a:br>
            <a:r>
              <a:rPr lang="fr-FR" dirty="0" smtClean="0"/>
              <a:t>Interaction la moins forte</a:t>
            </a:r>
          </a:p>
          <a:p>
            <a:pPr marL="342900" indent="-342900">
              <a:buAutoNum type="arabicPeriod"/>
            </a:pPr>
            <a:r>
              <a:rPr lang="fr-FR" dirty="0" smtClean="0"/>
              <a:t>Vecteur de transmission (graviton ???)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190" y="3482654"/>
            <a:ext cx="4482059" cy="336154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2" t="24184" r="5455" b="13655"/>
          <a:stretch/>
        </p:blipFill>
        <p:spPr>
          <a:xfrm>
            <a:off x="8292400" y="1349115"/>
            <a:ext cx="3634698" cy="205365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263266" y="2674388"/>
            <a:ext cx="663832" cy="723072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70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9461292" cy="4952492"/>
          </a:xfrm>
        </p:spPr>
        <p:txBody>
          <a:bodyPr/>
          <a:lstStyle/>
          <a:p>
            <a:r>
              <a:rPr lang="fr-FR" dirty="0" smtClean="0"/>
              <a:t>Les </a:t>
            </a:r>
            <a:r>
              <a:rPr lang="fr-FR" dirty="0" err="1" smtClean="0"/>
              <a:t>anti-particules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319005" y="1676061"/>
            <a:ext cx="5257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1. Des charges opposées à celle de la particule</a:t>
            </a:r>
          </a:p>
          <a:p>
            <a:r>
              <a:rPr lang="fr-FR" dirty="0" smtClean="0"/>
              <a:t>2. Une durée de vie moyenne identique aux particules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7374304" y="2137726"/>
            <a:ext cx="520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Découverte du positron en 1933 par Anderson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6497" y="2663121"/>
            <a:ext cx="6350000" cy="34163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87" y="3438775"/>
            <a:ext cx="4154774" cy="2603658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64695" y="2908512"/>
            <a:ext cx="3013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Particule   +   Anti particule   =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3432746" y="2908512"/>
            <a:ext cx="3013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2 gamma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092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neutrino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2172557"/>
            <a:ext cx="5007832" cy="315026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762000" y="1803225"/>
            <a:ext cx="3718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Spectre continu </a:t>
            </a:r>
            <a:r>
              <a:rPr lang="fr-FR" smtClean="0"/>
              <a:t>de l’électron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6017302" y="2112594"/>
            <a:ext cx="61746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Perte d’énergie </a:t>
            </a:r>
          </a:p>
          <a:p>
            <a:r>
              <a:rPr lang="fr-FR" dirty="0" smtClean="0"/>
              <a:t>1. Pas de conversion de l’énergie</a:t>
            </a:r>
          </a:p>
          <a:p>
            <a:r>
              <a:rPr lang="fr-FR" dirty="0" smtClean="0"/>
              <a:t>2. Existence d’une particule que l’on ne mesure pas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5886137" y="356269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latin typeface="CMR10" charset="0"/>
              </a:rPr>
              <a:t>Pour </a:t>
            </a:r>
            <a:r>
              <a:rPr lang="fr-FR" dirty="0" smtClean="0">
                <a:latin typeface="CMR10" charset="0"/>
              </a:rPr>
              <a:t>régler </a:t>
            </a:r>
            <a:r>
              <a:rPr lang="fr-FR" dirty="0">
                <a:latin typeface="CMR10" charset="0"/>
              </a:rPr>
              <a:t>ces </a:t>
            </a:r>
            <a:r>
              <a:rPr lang="fr-FR" dirty="0" smtClean="0">
                <a:latin typeface="CMR10" charset="0"/>
              </a:rPr>
              <a:t>problèmes</a:t>
            </a:r>
            <a:r>
              <a:rPr lang="fr-FR" dirty="0">
                <a:latin typeface="CMR10" charset="0"/>
              </a:rPr>
              <a:t>, particule ”neutrino” </a:t>
            </a:r>
            <a:r>
              <a:rPr lang="fr-FR" dirty="0" smtClean="0">
                <a:latin typeface="CMR10" charset="0"/>
              </a:rPr>
              <a:t>postulée </a:t>
            </a:r>
            <a:r>
              <a:rPr lang="fr-FR" dirty="0">
                <a:latin typeface="CMR10" charset="0"/>
              </a:rPr>
              <a:t>par Pauli (4 </a:t>
            </a:r>
            <a:r>
              <a:rPr lang="fr-FR" dirty="0" err="1" smtClean="0">
                <a:latin typeface="CMR10" charset="0"/>
              </a:rPr>
              <a:t>dec</a:t>
            </a:r>
            <a:r>
              <a:rPr lang="fr-FR" dirty="0">
                <a:latin typeface="CMR10" charset="0"/>
              </a:rPr>
              <a:t>. 1930, </a:t>
            </a:r>
            <a:r>
              <a:rPr lang="fr-FR" dirty="0" smtClean="0">
                <a:latin typeface="CMR10" charset="0"/>
              </a:rPr>
              <a:t>congrès </a:t>
            </a:r>
            <a:r>
              <a:rPr lang="fr-FR" dirty="0">
                <a:latin typeface="CMR10" charset="0"/>
              </a:rPr>
              <a:t>de Solvay).</a:t>
            </a:r>
            <a:br>
              <a:rPr lang="fr-FR" dirty="0">
                <a:latin typeface="CMR10" charset="0"/>
              </a:rPr>
            </a:b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255" y="6146800"/>
            <a:ext cx="2438400" cy="71120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5926110" y="5322820"/>
            <a:ext cx="60560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Observation par Reines et Cowan (1956) dans la d ́</a:t>
            </a:r>
            <a:r>
              <a:rPr lang="fr-FR" dirty="0" err="1"/>
              <a:t>esint</a:t>
            </a:r>
            <a:r>
              <a:rPr lang="fr-FR" dirty="0"/>
              <a:t> ́</a:t>
            </a:r>
            <a:r>
              <a:rPr lang="fr-FR" dirty="0" err="1"/>
              <a:t>egration</a:t>
            </a:r>
            <a:r>
              <a:rPr lang="fr-FR" dirty="0"/>
              <a:t> β inverse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012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11430000" cy="4952492"/>
          </a:xfrm>
        </p:spPr>
        <p:txBody>
          <a:bodyPr/>
          <a:lstStyle/>
          <a:p>
            <a:r>
              <a:rPr lang="fr-FR" dirty="0" smtClean="0"/>
              <a:t>Questions encore sans réponse aujourd’hui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953589" y="2329632"/>
            <a:ext cx="819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Est-ce que les quarks</a:t>
            </a:r>
            <a:r>
              <a:rPr lang="fr-FR" smtClean="0"/>
              <a:t>, électrons et autres sont des particules fondamentales ?</a:t>
            </a:r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953589" y="2899454"/>
            <a:ext cx="7694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Comment décrire correctement la gravitation en mécanique quantique ?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133471" y="4326018"/>
            <a:ext cx="7694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mtClean="0"/>
              <a:t>…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953589" y="3828568"/>
            <a:ext cx="7694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Existe-t-il une </a:t>
            </a:r>
            <a:r>
              <a:rPr lang="fr-FR" smtClean="0"/>
              <a:t>théorie particulaire </a:t>
            </a:r>
            <a:r>
              <a:rPr lang="fr-FR" dirty="0" smtClean="0"/>
              <a:t>du tout ?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953589" y="3403803"/>
            <a:ext cx="7694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Pourquoi 3 familles 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999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8382000" cy="4952492"/>
          </a:xfrm>
        </p:spPr>
        <p:txBody>
          <a:bodyPr/>
          <a:lstStyle/>
          <a:p>
            <a:r>
              <a:rPr lang="fr-FR" dirty="0" smtClean="0"/>
              <a:t>Conclusion</a:t>
            </a:r>
            <a:r>
              <a:rPr lang="fr-FR" smtClean="0"/>
              <a:t>/ Question(s)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644576" y="3035924"/>
            <a:ext cx="110827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Encore beaucoup de questions à répondre</a:t>
            </a:r>
            <a:r>
              <a:rPr lang="is-IS" sz="2800" dirty="0" smtClean="0"/>
              <a:t>...l’étude de la physique des particules a encore de beaux jours devant elle.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16097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Backup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510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Sommaire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298712" y="2808927"/>
            <a:ext cx="219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Les rayonnements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298710" y="2239945"/>
            <a:ext cx="429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Les </a:t>
            </a:r>
            <a:r>
              <a:rPr lang="fr-FR" smtClean="0"/>
              <a:t>différents types de particules</a:t>
            </a:r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1298712" y="3559072"/>
            <a:ext cx="219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Exercices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298711" y="1677969"/>
            <a:ext cx="429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Historique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525" y="4574604"/>
            <a:ext cx="1922831" cy="1602359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7525063" y="5159482"/>
            <a:ext cx="3897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Vous verrez les notions de base de physique des particules (types, interactions</a:t>
            </a:r>
            <a:r>
              <a:rPr lang="is-IS" dirty="0" smtClean="0"/>
              <a:t>…</a:t>
            </a:r>
            <a:r>
              <a:rPr lang="fr-FR" dirty="0" smtClean="0"/>
              <a:t>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445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1999" y="559678"/>
            <a:ext cx="11275103" cy="4952492"/>
          </a:xfrm>
        </p:spPr>
        <p:txBody>
          <a:bodyPr/>
          <a:lstStyle/>
          <a:p>
            <a:r>
              <a:rPr lang="fr-FR" dirty="0" smtClean="0"/>
              <a:t>Combien de familles de particules ?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507166" y="3615288"/>
            <a:ext cx="49017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 familles. </a:t>
            </a:r>
            <a:r>
              <a:rPr lang="fr-FR" dirty="0" smtClean="0"/>
              <a:t>On ne peut pas répondre pourquoi mais on pet le v2rifier</a:t>
            </a:r>
            <a:r>
              <a:rPr lang="fr-FR" dirty="0"/>
              <a:t>.</a:t>
            </a:r>
            <a:r>
              <a:rPr lang="fr-FR" dirty="0" smtClean="0"/>
              <a:t> </a:t>
            </a:r>
            <a:endParaRPr lang="fr-FR" dirty="0"/>
          </a:p>
          <a:p>
            <a:r>
              <a:rPr lang="fr-FR" dirty="0"/>
              <a:t>Le boson de jauge ”Z</a:t>
            </a:r>
            <a:r>
              <a:rPr lang="fr-FR" dirty="0" smtClean="0"/>
              <a:t>”  </a:t>
            </a:r>
            <a:r>
              <a:rPr lang="fr-FR" dirty="0"/>
              <a:t>couple a` </a:t>
            </a:r>
            <a:r>
              <a:rPr lang="fr-FR" dirty="0" smtClean="0"/>
              <a:t>toutes </a:t>
            </a:r>
            <a:r>
              <a:rPr lang="fr-FR" dirty="0"/>
              <a:t>les particules : Z → XX. </a:t>
            </a:r>
            <a:endParaRPr lang="fr-FR" dirty="0" smtClean="0"/>
          </a:p>
          <a:p>
            <a:r>
              <a:rPr lang="fr-FR" dirty="0" smtClean="0"/>
              <a:t>Sa </a:t>
            </a:r>
            <a:r>
              <a:rPr lang="fr-FR" dirty="0"/>
              <a:t>largeur d ́</a:t>
            </a:r>
            <a:r>
              <a:rPr lang="fr-FR" dirty="0" err="1"/>
              <a:t>epend</a:t>
            </a:r>
            <a:r>
              <a:rPr lang="fr-FR" dirty="0"/>
              <a:t> du nombre </a:t>
            </a:r>
            <a:r>
              <a:rPr lang="fr-FR" dirty="0" smtClean="0"/>
              <a:t>d</a:t>
            </a:r>
            <a:r>
              <a:rPr lang="fr-FR" dirty="0"/>
              <a:t>’ ́</a:t>
            </a:r>
            <a:r>
              <a:rPr lang="fr-FR" dirty="0" err="1"/>
              <a:t>etats</a:t>
            </a:r>
            <a:r>
              <a:rPr lang="fr-FR" dirty="0"/>
              <a:t> </a:t>
            </a:r>
            <a:r>
              <a:rPr lang="fr-FR" dirty="0" smtClean="0"/>
              <a:t>finaux possibles. </a:t>
            </a:r>
            <a:r>
              <a:rPr lang="fr-FR" dirty="0"/>
              <a:t>Elle a ́et ́e </a:t>
            </a:r>
            <a:r>
              <a:rPr lang="fr-FR" dirty="0" err="1"/>
              <a:t>mesur</a:t>
            </a:r>
            <a:r>
              <a:rPr lang="fr-FR" dirty="0"/>
              <a:t> ́</a:t>
            </a:r>
            <a:r>
              <a:rPr lang="fr-FR" dirty="0" err="1"/>
              <a:t>ee</a:t>
            </a:r>
            <a:r>
              <a:rPr lang="fr-FR" dirty="0"/>
              <a:t> en 1989-90 au LEP. </a:t>
            </a:r>
            <a:endParaRPr lang="fr-FR" dirty="0" smtClean="0"/>
          </a:p>
          <a:p>
            <a:r>
              <a:rPr lang="fr-FR" dirty="0" smtClean="0"/>
              <a:t>R </a:t>
            </a:r>
            <a:r>
              <a:rPr lang="fr-FR" dirty="0"/>
              <a:t>́</a:t>
            </a:r>
            <a:r>
              <a:rPr lang="fr-FR" dirty="0" err="1"/>
              <a:t>esultat</a:t>
            </a:r>
            <a:r>
              <a:rPr lang="fr-FR" dirty="0"/>
              <a:t> : 3 familles de </a:t>
            </a:r>
            <a:r>
              <a:rPr lang="fr-FR" dirty="0" smtClean="0"/>
              <a:t>particules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894" y="1798819"/>
            <a:ext cx="4593329" cy="412479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43" y="1218079"/>
            <a:ext cx="3117955" cy="226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064302" y="1858780"/>
            <a:ext cx="5021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Calculer le rayon de courbure d’une particule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738859" y="3342807"/>
            <a:ext cx="5591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http://</a:t>
            </a:r>
            <a:r>
              <a:rPr lang="fr-FR" dirty="0" err="1"/>
              <a:t>melusine.eu.org</a:t>
            </a:r>
            <a:r>
              <a:rPr lang="fr-FR" dirty="0"/>
              <a:t>/</a:t>
            </a:r>
            <a:r>
              <a:rPr lang="fr-FR" dirty="0" err="1"/>
              <a:t>syracuse</a:t>
            </a:r>
            <a:r>
              <a:rPr lang="fr-FR" dirty="0"/>
              <a:t>/</a:t>
            </a:r>
            <a:r>
              <a:rPr lang="fr-FR" dirty="0" err="1"/>
              <a:t>immae</a:t>
            </a:r>
            <a:r>
              <a:rPr lang="fr-FR" dirty="0"/>
              <a:t>/</a:t>
            </a:r>
            <a:r>
              <a:rPr lang="fr-FR" dirty="0" err="1"/>
              <a:t>mp</a:t>
            </a:r>
            <a:r>
              <a:rPr lang="fr-FR" dirty="0"/>
              <a:t>/physique-chimie/</a:t>
            </a:r>
            <a:r>
              <a:rPr lang="fr-FR" dirty="0" err="1"/>
              <a:t>electromagnetisme</a:t>
            </a:r>
            <a:r>
              <a:rPr lang="fr-FR" dirty="0"/>
              <a:t>/06.pdf</a:t>
            </a:r>
          </a:p>
        </p:txBody>
      </p:sp>
    </p:spTree>
    <p:extLst>
      <p:ext uri="{BB962C8B-B14F-4D97-AF65-F5344CB8AC3E}">
        <p14:creationId xmlns:p14="http://schemas.microsoft.com/office/powerpoint/2010/main" val="181292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3204" y="272502"/>
            <a:ext cx="10810408" cy="1084810"/>
          </a:xfrm>
        </p:spPr>
        <p:txBody>
          <a:bodyPr/>
          <a:lstStyle/>
          <a:p>
            <a:r>
              <a:rPr lang="fr-FR" dirty="0" smtClean="0"/>
              <a:t>Les diagrammes de Feynman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7535" y="4563304"/>
            <a:ext cx="3302000" cy="21082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204" y="1690688"/>
            <a:ext cx="2540000" cy="508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338" y="2411653"/>
            <a:ext cx="2540000" cy="508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38" y="3049106"/>
            <a:ext cx="2540000" cy="508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337" y="3728109"/>
            <a:ext cx="2540000" cy="508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337" y="4252358"/>
            <a:ext cx="2540000" cy="5080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7625" y="4760358"/>
            <a:ext cx="2083425" cy="208342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8135" y="5044487"/>
            <a:ext cx="2457242" cy="1515168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05311" y="4939429"/>
            <a:ext cx="1532224" cy="1532224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4047344" y="1644488"/>
            <a:ext cx="133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Fermion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4047344" y="2411653"/>
            <a:ext cx="1768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Anti-Fermion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4047344" y="2970051"/>
            <a:ext cx="1768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Photon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4047344" y="3730123"/>
            <a:ext cx="1768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Gluon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4047344" y="4322307"/>
            <a:ext cx="1768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Boson massif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528923" y="5432738"/>
            <a:ext cx="1978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Autres exemples :</a:t>
            </a:r>
            <a:endParaRPr lang="fr-FR" dirty="0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320" y="1298092"/>
            <a:ext cx="3307215" cy="240557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987530" y="1874268"/>
            <a:ext cx="1199213" cy="1542223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785411" y="1397821"/>
            <a:ext cx="5030773" cy="1542223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785411" y="3044066"/>
            <a:ext cx="5030773" cy="1774685"/>
          </a:xfrm>
          <a:prstGeom prst="rect">
            <a:avLst/>
          </a:prstGeom>
          <a:noFill/>
          <a:ln w="412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10239532" y="1817440"/>
            <a:ext cx="630837" cy="1599052"/>
          </a:xfrm>
          <a:prstGeom prst="rect">
            <a:avLst/>
          </a:prstGeom>
          <a:noFill/>
          <a:ln w="412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10870369" y="1845854"/>
            <a:ext cx="350695" cy="556805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42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11110210" cy="4952492"/>
          </a:xfrm>
        </p:spPr>
        <p:txBody>
          <a:bodyPr/>
          <a:lstStyle/>
          <a:p>
            <a:r>
              <a:rPr lang="fr-FR" dirty="0" smtClean="0"/>
              <a:t>La description des particules en MQ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298" y="2252617"/>
            <a:ext cx="3898900" cy="8636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38199" y="1690688"/>
            <a:ext cx="3655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Equation de Schrödinger</a:t>
            </a:r>
            <a:endParaRPr lang="fr-FR" sz="2000" dirty="0"/>
          </a:p>
        </p:txBody>
      </p:sp>
      <p:sp>
        <p:nvSpPr>
          <p:cNvPr id="6" name="ZoneTexte 5"/>
          <p:cNvSpPr txBox="1"/>
          <p:nvPr/>
        </p:nvSpPr>
        <p:spPr>
          <a:xfrm>
            <a:off x="1027432" y="5869836"/>
            <a:ext cx="365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Système </a:t>
            </a:r>
            <a:r>
              <a:rPr lang="fr-FR" smtClean="0"/>
              <a:t>non relativiste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027432" y="4130482"/>
            <a:ext cx="3655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Avec 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54"/>
          <a:stretch/>
        </p:blipFill>
        <p:spPr>
          <a:xfrm>
            <a:off x="2014525" y="3883348"/>
            <a:ext cx="1253332" cy="8636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66" r="47092"/>
          <a:stretch/>
        </p:blipFill>
        <p:spPr>
          <a:xfrm>
            <a:off x="3267857" y="3891004"/>
            <a:ext cx="551351" cy="8636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4122294" y="4130482"/>
            <a:ext cx="2623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L’</a:t>
            </a:r>
            <a:r>
              <a:rPr lang="fr-FR" dirty="0" err="1" smtClean="0"/>
              <a:t>hamiltonien</a:t>
            </a:r>
            <a:r>
              <a:rPr lang="fr-FR" dirty="0" smtClean="0"/>
              <a:t> du système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9" r="39317"/>
          <a:stretch/>
        </p:blipFill>
        <p:spPr>
          <a:xfrm>
            <a:off x="1360661" y="4627347"/>
            <a:ext cx="320636" cy="863600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2447469" y="4809416"/>
            <a:ext cx="3578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La fonction d’onde du système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9722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1999" y="559678"/>
            <a:ext cx="11035259" cy="4952492"/>
          </a:xfrm>
        </p:spPr>
        <p:txBody>
          <a:bodyPr/>
          <a:lstStyle/>
          <a:p>
            <a:r>
              <a:rPr lang="fr-FR" dirty="0"/>
              <a:t>La description des particules en MQ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976393" y="1690688"/>
            <a:ext cx="3828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Equation de Klein-Gordon</a:t>
            </a:r>
            <a:endParaRPr lang="fr-FR" sz="20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434" y="2918004"/>
            <a:ext cx="5270500" cy="10160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7869836" y="4676931"/>
            <a:ext cx="3483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 particules massives de </a:t>
            </a:r>
            <a:r>
              <a:rPr lang="fr-FR" dirty="0" err="1">
                <a:hlinkClick r:id="rId3" tooltip="Spin"/>
              </a:rPr>
              <a:t>spin</a:t>
            </a:r>
            <a:r>
              <a:rPr lang="fr-FR" dirty="0" err="1"/>
              <a:t>nul</a:t>
            </a:r>
            <a:r>
              <a:rPr lang="fr-FR" dirty="0"/>
              <a:t>, sans ou avec charge </a:t>
            </a:r>
            <a:r>
              <a:rPr lang="fr-FR" dirty="0" smtClean="0"/>
              <a:t>électrique 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976393" y="476121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solidFill>
                  <a:srgbClr val="222222"/>
                </a:solidFill>
                <a:latin typeface="Arial" charset="0"/>
              </a:rPr>
              <a:t>La seule particule fondamentale de spin 0 est (en date de </a:t>
            </a:r>
            <a:r>
              <a:rPr lang="fr-FR" dirty="0"/>
              <a:t>septembre 2016</a:t>
            </a:r>
            <a:r>
              <a:rPr lang="fr-FR" dirty="0">
                <a:solidFill>
                  <a:srgbClr val="222222"/>
                </a:solidFill>
                <a:latin typeface="Arial" charset="0"/>
              </a:rPr>
              <a:t>) le </a:t>
            </a:r>
            <a:r>
              <a:rPr lang="fr-FR" dirty="0">
                <a:solidFill>
                  <a:srgbClr val="0B0080"/>
                </a:solidFill>
                <a:latin typeface="Arial" charset="0"/>
                <a:hlinkClick r:id="rId4" tooltip="Boson de Higgs"/>
              </a:rPr>
              <a:t>boson de Higgs</a:t>
            </a:r>
            <a:r>
              <a:rPr lang="fr-FR" dirty="0">
                <a:solidFill>
                  <a:srgbClr val="222222"/>
                </a:solidFill>
                <a:latin typeface="Arial" charset="0"/>
              </a:rPr>
              <a:t>. Le champ de </a:t>
            </a:r>
            <a:r>
              <a:rPr lang="fr-FR" dirty="0" err="1">
                <a:solidFill>
                  <a:srgbClr val="222222"/>
                </a:solidFill>
                <a:latin typeface="Arial" charset="0"/>
              </a:rPr>
              <a:t>Higgs</a:t>
            </a:r>
            <a:r>
              <a:rPr lang="fr-FR" dirty="0">
                <a:solidFill>
                  <a:srgbClr val="222222"/>
                </a:solidFill>
                <a:latin typeface="Arial" charset="0"/>
              </a:rPr>
              <a:t> satisfait l'équation de Klein-Gordon.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144250" y="592342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smtClean="0"/>
              <a:t>Problème: densité de probabilité négative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8940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1999" y="559678"/>
            <a:ext cx="11050249" cy="4952492"/>
          </a:xfrm>
        </p:spPr>
        <p:txBody>
          <a:bodyPr/>
          <a:lstStyle/>
          <a:p>
            <a:r>
              <a:rPr lang="fr-FR" dirty="0"/>
              <a:t>La description des particules en MQ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627017" y="1920240"/>
            <a:ext cx="1658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Equation Dirac</a:t>
            </a:r>
            <a:endParaRPr lang="fr-FR" sz="2000" dirty="0"/>
          </a:p>
        </p:txBody>
      </p:sp>
      <p:sp>
        <p:nvSpPr>
          <p:cNvPr id="5" name="ZoneTexte 4"/>
          <p:cNvSpPr txBox="1"/>
          <p:nvPr/>
        </p:nvSpPr>
        <p:spPr>
          <a:xfrm>
            <a:off x="838200" y="4171444"/>
            <a:ext cx="5862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Système relativiste</a:t>
            </a:r>
          </a:p>
          <a:p>
            <a:r>
              <a:rPr lang="fr-FR" dirty="0" smtClean="0"/>
              <a:t>Particule de spin demi entier (1/2,3/2,</a:t>
            </a:r>
            <a:r>
              <a:rPr lang="is-IS" dirty="0" smtClean="0"/>
              <a:t>…)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020" y="2274183"/>
            <a:ext cx="2819400" cy="5207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734" y="5952552"/>
            <a:ext cx="3130446" cy="600002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627017" y="5202747"/>
            <a:ext cx="5862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Quand on résout cette équation, on trouve des états d’énergie négative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846" y="4950486"/>
            <a:ext cx="2988664" cy="1797183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5779957" y="4817775"/>
            <a:ext cx="5862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Interprétation Dirac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736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1323" y="4470399"/>
            <a:ext cx="3416300" cy="23876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1" y="3762530"/>
            <a:ext cx="5437986" cy="309546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048" y="1374120"/>
            <a:ext cx="3937000" cy="29464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9512" y="3762530"/>
            <a:ext cx="3914147" cy="2780675"/>
          </a:xfrm>
          <a:prstGeom prst="rect">
            <a:avLst/>
          </a:prstGeom>
        </p:spPr>
      </p:pic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762000" y="559677"/>
            <a:ext cx="11430000" cy="1628887"/>
          </a:xfrm>
        </p:spPr>
        <p:txBody>
          <a:bodyPr>
            <a:normAutofit/>
          </a:bodyPr>
          <a:lstStyle/>
          <a:p>
            <a:r>
              <a:rPr lang="fr-FR" dirty="0"/>
              <a:t>Les expériences de physique des particules</a:t>
            </a:r>
          </a:p>
        </p:txBody>
      </p:sp>
    </p:spTree>
    <p:extLst>
      <p:ext uri="{BB962C8B-B14F-4D97-AF65-F5344CB8AC3E}">
        <p14:creationId xmlns:p14="http://schemas.microsoft.com/office/powerpoint/2010/main" val="152352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11430000" cy="4952492"/>
          </a:xfrm>
        </p:spPr>
        <p:txBody>
          <a:bodyPr/>
          <a:lstStyle/>
          <a:p>
            <a:r>
              <a:rPr lang="fr-FR" dirty="0"/>
              <a:t>Les expériences de physique des particules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267" y="2134004"/>
            <a:ext cx="4733769" cy="4039849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064300" y="1727680"/>
            <a:ext cx="2758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smtClean="0"/>
              <a:t>Accélérateur linéaire</a:t>
            </a:r>
            <a:endParaRPr lang="fr-FR" sz="2000"/>
          </a:p>
        </p:txBody>
      </p:sp>
      <p:sp>
        <p:nvSpPr>
          <p:cNvPr id="6" name="Rectangle 5"/>
          <p:cNvSpPr/>
          <p:nvPr/>
        </p:nvSpPr>
        <p:spPr>
          <a:xfrm>
            <a:off x="838200" y="3190682"/>
            <a:ext cx="38237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>
                <a:latin typeface="CMR10" charset="0"/>
              </a:rPr>
              <a:t>Changements de </a:t>
            </a:r>
            <a:r>
              <a:rPr lang="fr-FR" dirty="0" err="1">
                <a:latin typeface="CMR10" charset="0"/>
              </a:rPr>
              <a:t>polarit</a:t>
            </a:r>
            <a:r>
              <a:rPr lang="fr-FR" dirty="0">
                <a:latin typeface="CMR10" charset="0"/>
              </a:rPr>
              <a:t> ́e faits par champs ́</a:t>
            </a:r>
            <a:r>
              <a:rPr lang="fr-FR" dirty="0" err="1">
                <a:latin typeface="CMR10" charset="0"/>
              </a:rPr>
              <a:t>electriques</a:t>
            </a:r>
            <a:r>
              <a:rPr lang="fr-FR" dirty="0">
                <a:latin typeface="CMR10" charset="0"/>
              </a:rPr>
              <a:t> alternatifs </a:t>
            </a:r>
            <a:r>
              <a:rPr lang="fr-FR" dirty="0">
                <a:latin typeface="CMSY10" charset="0"/>
              </a:rPr>
              <a:t>∼ </a:t>
            </a:r>
            <a:r>
              <a:rPr lang="fr-FR" dirty="0">
                <a:latin typeface="CMR10" charset="0"/>
              </a:rPr>
              <a:t>GHz. 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80" y="4500160"/>
            <a:ext cx="3602078" cy="167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23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10975298" cy="4952492"/>
          </a:xfrm>
        </p:spPr>
        <p:txBody>
          <a:bodyPr/>
          <a:lstStyle/>
          <a:p>
            <a:r>
              <a:rPr lang="fr-FR" dirty="0"/>
              <a:t>Les expériences de physique des particules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307" y="1924809"/>
            <a:ext cx="4826078" cy="268569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385" y="2252663"/>
            <a:ext cx="2772139" cy="101499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4918" y="41549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>
                <a:latin typeface="CMR10" charset="0"/>
              </a:rPr>
              <a:t>Aujourd’hui : synchrotron. </a:t>
            </a:r>
            <a:r>
              <a:rPr lang="fr-FR" dirty="0">
                <a:latin typeface="CMR10" charset="0"/>
              </a:rPr>
              <a:t>On ajuste le champ </a:t>
            </a:r>
            <a:r>
              <a:rPr lang="fr-FR" dirty="0">
                <a:latin typeface="CMMI10" charset="0"/>
              </a:rPr>
              <a:t>B </a:t>
            </a:r>
            <a:r>
              <a:rPr lang="fr-FR" dirty="0">
                <a:latin typeface="CMR10" charset="0"/>
              </a:rPr>
              <a:t>, donc </a:t>
            </a:r>
            <a:r>
              <a:rPr lang="fr-FR" dirty="0" err="1">
                <a:latin typeface="CMMI10" charset="0"/>
              </a:rPr>
              <a:t>ω</a:t>
            </a:r>
            <a:r>
              <a:rPr lang="fr-FR" sz="1100" dirty="0" err="1">
                <a:latin typeface="CMMI8" charset="0"/>
              </a:rPr>
              <a:t>c</a:t>
            </a:r>
            <a:r>
              <a:rPr lang="fr-FR" sz="1100" dirty="0">
                <a:latin typeface="CMMI8" charset="0"/>
              </a:rPr>
              <a:t> </a:t>
            </a:r>
            <a:r>
              <a:rPr lang="fr-FR" dirty="0">
                <a:latin typeface="CMR10" charset="0"/>
              </a:rPr>
              <a:t>pour garder constant le rayon. 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838200" y="2548607"/>
            <a:ext cx="501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Rayon de la trajectoire </a:t>
            </a:r>
            <a:r>
              <a:rPr lang="fr-FR" dirty="0" smtClean="0"/>
              <a:t>donn</a:t>
            </a:r>
            <a:r>
              <a:rPr lang="fr-FR" dirty="0"/>
              <a:t>é</a:t>
            </a:r>
            <a:r>
              <a:rPr lang="fr-FR" dirty="0" smtClean="0"/>
              <a:t>e </a:t>
            </a:r>
            <a:r>
              <a:rPr lang="fr-FR" dirty="0"/>
              <a:t>par 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976" y="4579882"/>
            <a:ext cx="6874030" cy="3173235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562442" y="3204352"/>
            <a:ext cx="41385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p: impulsion de la particule</a:t>
            </a:r>
          </a:p>
          <a:p>
            <a:r>
              <a:rPr lang="fr-FR" dirty="0" smtClean="0"/>
              <a:t>q: charge de la particule</a:t>
            </a:r>
          </a:p>
          <a:p>
            <a:r>
              <a:rPr lang="fr-FR" dirty="0" smtClean="0"/>
              <a:t>B: Champs magnétique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838199" y="1506022"/>
            <a:ext cx="501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Synchrotron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80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11430000" cy="4952492"/>
          </a:xfrm>
        </p:spPr>
        <p:txBody>
          <a:bodyPr/>
          <a:lstStyle/>
          <a:p>
            <a:r>
              <a:rPr lang="fr-FR" dirty="0" smtClean="0"/>
              <a:t>Les expériences de physique des particules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311" y="1917990"/>
            <a:ext cx="7856511" cy="4713907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109272" y="1409075"/>
            <a:ext cx="3252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 Large Hadron </a:t>
            </a:r>
            <a:r>
              <a:rPr lang="fr-FR" dirty="0" err="1" smtClean="0"/>
              <a:t>collider</a:t>
            </a:r>
            <a:r>
              <a:rPr lang="fr-FR" dirty="0" smtClean="0"/>
              <a:t> (LHC)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051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Historique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8200" y="1858780"/>
            <a:ext cx="4303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4 éléments (Aristote et </a:t>
            </a:r>
            <a:r>
              <a:rPr lang="fr-FR" b="1" dirty="0" smtClean="0"/>
              <a:t>Empédocle</a:t>
            </a:r>
            <a:r>
              <a:rPr lang="fr-FR" dirty="0" smtClean="0"/>
              <a:t>) </a:t>
            </a:r>
          </a:p>
          <a:p>
            <a:r>
              <a:rPr lang="fr-FR" dirty="0" smtClean="0"/>
              <a:t>5</a:t>
            </a:r>
            <a:r>
              <a:rPr lang="fr-FR" baseline="30000" dirty="0" smtClean="0"/>
              <a:t>ème</a:t>
            </a:r>
            <a:r>
              <a:rPr lang="fr-FR" dirty="0" smtClean="0"/>
              <a:t> siècle avant JC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817" y="628012"/>
            <a:ext cx="4732624" cy="293502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735" y="3750836"/>
            <a:ext cx="3372787" cy="275329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695965" y="4912005"/>
            <a:ext cx="517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Existence de </a:t>
            </a:r>
            <a:r>
              <a:rPr lang="fr-FR" dirty="0"/>
              <a:t>grains </a:t>
            </a:r>
            <a:r>
              <a:rPr lang="fr-FR" dirty="0" smtClean="0"/>
              <a:t>invisibles (atomes) (Démocrite). Ils s’emboitent pour former la matière. </a:t>
            </a:r>
          </a:p>
          <a:p>
            <a:r>
              <a:rPr lang="fr-FR" dirty="0" smtClean="0"/>
              <a:t>4</a:t>
            </a:r>
            <a:r>
              <a:rPr lang="fr-FR" baseline="30000" dirty="0" smtClean="0"/>
              <a:t>ème</a:t>
            </a:r>
            <a:r>
              <a:rPr lang="fr-FR" dirty="0" smtClean="0"/>
              <a:t> siècle avant JC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4467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11844728" cy="4952492"/>
          </a:xfrm>
        </p:spPr>
        <p:txBody>
          <a:bodyPr/>
          <a:lstStyle/>
          <a:p>
            <a:r>
              <a:rPr lang="fr-FR" dirty="0"/>
              <a:t>Les expériences de physique des particules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8200" y="1690688"/>
            <a:ext cx="177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La détection</a:t>
            </a:r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838200" y="2232832"/>
            <a:ext cx="271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Les processus d’émission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573967" y="3732551"/>
            <a:ext cx="65207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un d ́</a:t>
            </a:r>
            <a:r>
              <a:rPr lang="fr-FR" dirty="0" err="1"/>
              <a:t>etecteur</a:t>
            </a:r>
            <a:r>
              <a:rPr lang="fr-FR" dirty="0"/>
              <a:t> de traces central (proche du point d’interaction) </a:t>
            </a:r>
            <a:endParaRPr lang="fr-FR" dirty="0" smtClean="0"/>
          </a:p>
          <a:p>
            <a:r>
              <a:rPr lang="fr-FR" dirty="0" smtClean="0"/>
              <a:t>• </a:t>
            </a:r>
            <a:r>
              <a:rPr lang="fr-FR" dirty="0"/>
              <a:t>un ou plusieurs d ́</a:t>
            </a:r>
            <a:r>
              <a:rPr lang="fr-FR" dirty="0" err="1"/>
              <a:t>etecteur</a:t>
            </a:r>
            <a:r>
              <a:rPr lang="fr-FR" dirty="0"/>
              <a:t> pour l’identification</a:t>
            </a:r>
            <a:br>
              <a:rPr lang="fr-FR" dirty="0"/>
            </a:br>
            <a:r>
              <a:rPr lang="fr-FR" dirty="0"/>
              <a:t>• un ou plusieurs </a:t>
            </a:r>
            <a:r>
              <a:rPr lang="fr-FR" dirty="0" err="1"/>
              <a:t>calorim`etres</a:t>
            </a:r>
            <a:r>
              <a:rPr lang="fr-FR" dirty="0"/>
              <a:t> ́</a:t>
            </a:r>
            <a:r>
              <a:rPr lang="fr-FR" dirty="0" err="1"/>
              <a:t>electromagn</a:t>
            </a:r>
            <a:r>
              <a:rPr lang="fr-FR" dirty="0"/>
              <a:t> ́</a:t>
            </a:r>
            <a:r>
              <a:rPr lang="fr-FR" dirty="0" err="1"/>
              <a:t>etique</a:t>
            </a:r>
            <a:r>
              <a:rPr lang="fr-FR" dirty="0"/>
              <a:t> et hadronique </a:t>
            </a:r>
            <a:endParaRPr lang="fr-FR" dirty="0" smtClean="0"/>
          </a:p>
          <a:p>
            <a:r>
              <a:rPr lang="fr-FR" dirty="0" smtClean="0"/>
              <a:t>• </a:t>
            </a:r>
            <a:r>
              <a:rPr lang="fr-FR" dirty="0"/>
              <a:t>un ́</a:t>
            </a:r>
            <a:r>
              <a:rPr lang="fr-FR" dirty="0" err="1"/>
              <a:t>electroaimant</a:t>
            </a:r>
            <a:r>
              <a:rPr lang="fr-FR" dirty="0"/>
              <a:t>, supraconducteur de nos jours </a:t>
            </a:r>
          </a:p>
          <a:p>
            <a:r>
              <a:rPr lang="fr-FR" dirty="0"/>
              <a:t>• un d ́</a:t>
            </a:r>
            <a:r>
              <a:rPr lang="fr-FR" dirty="0" err="1"/>
              <a:t>etecteur</a:t>
            </a:r>
            <a:r>
              <a:rPr lang="fr-FR" dirty="0"/>
              <a:t> de muons externe 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943131" y="3051975"/>
            <a:ext cx="6520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Un détecteur typique est aujourd’hui composé de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491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11844728" cy="4952492"/>
          </a:xfrm>
        </p:spPr>
        <p:txBody>
          <a:bodyPr/>
          <a:lstStyle/>
          <a:p>
            <a:r>
              <a:rPr lang="fr-FR" dirty="0"/>
              <a:t>Les expériences de physique des particules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039318" y="2738496"/>
            <a:ext cx="6096000" cy="123110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000">
                <a:latin typeface="CMBX12" charset="0"/>
              </a:rPr>
              <a:t>Calorim`etres</a:t>
            </a:r>
            <a:r>
              <a:rPr lang="fr-FR" sz="2000" dirty="0">
                <a:latin typeface="CMBX12" charset="0"/>
              </a:rPr>
              <a:t> </a:t>
            </a:r>
            <a:endParaRPr lang="fr-FR" dirty="0"/>
          </a:p>
          <a:p>
            <a:r>
              <a:rPr lang="fr-FR" dirty="0">
                <a:latin typeface="CMR10" charset="0"/>
              </a:rPr>
              <a:t>Mesure de l’ ́</a:t>
            </a:r>
            <a:r>
              <a:rPr lang="fr-FR" dirty="0" err="1">
                <a:latin typeface="CMR10" charset="0"/>
              </a:rPr>
              <a:t>energie</a:t>
            </a:r>
            <a:r>
              <a:rPr lang="fr-FR" dirty="0">
                <a:latin typeface="CMR10" charset="0"/>
              </a:rPr>
              <a:t> par ”absorption” de la particule : </a:t>
            </a:r>
            <a:r>
              <a:rPr lang="fr-FR" dirty="0" err="1">
                <a:latin typeface="CMR10" charset="0"/>
              </a:rPr>
              <a:t>cr</a:t>
            </a:r>
            <a:r>
              <a:rPr lang="fr-FR" dirty="0">
                <a:latin typeface="CMR10" charset="0"/>
              </a:rPr>
              <a:t> ́</a:t>
            </a:r>
            <a:r>
              <a:rPr lang="fr-FR" dirty="0" err="1">
                <a:latin typeface="CMR10" charset="0"/>
              </a:rPr>
              <a:t>eation</a:t>
            </a:r>
            <a:r>
              <a:rPr lang="fr-FR" dirty="0">
                <a:latin typeface="CMR10" charset="0"/>
              </a:rPr>
              <a:t> de gerbes, comme lors de l’interaction de rayons cosmiques avec l’</a:t>
            </a:r>
            <a:r>
              <a:rPr lang="fr-FR" dirty="0" err="1">
                <a:latin typeface="CMR10" charset="0"/>
              </a:rPr>
              <a:t>atmosph`ere</a:t>
            </a:r>
            <a:r>
              <a:rPr lang="fr-FR" dirty="0">
                <a:latin typeface="CMR10" charset="0"/>
              </a:rPr>
              <a:t>.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51312" t="36216" r="3866" b="21530"/>
          <a:stretch/>
        </p:blipFill>
        <p:spPr>
          <a:xfrm>
            <a:off x="7734924" y="2393721"/>
            <a:ext cx="4098562" cy="289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34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1999" y="559678"/>
            <a:ext cx="11589895" cy="4952492"/>
          </a:xfrm>
        </p:spPr>
        <p:txBody>
          <a:bodyPr/>
          <a:lstStyle/>
          <a:p>
            <a:r>
              <a:rPr lang="fr-FR" dirty="0"/>
              <a:t>Les expériences de physique des particules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994348" y="284382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 smtClean="0"/>
              <a:t>D </a:t>
            </a:r>
            <a:r>
              <a:rPr lang="fr-FR" dirty="0"/>
              <a:t>́</a:t>
            </a:r>
            <a:r>
              <a:rPr lang="fr-FR" dirty="0" err="1"/>
              <a:t>etecteurs</a:t>
            </a:r>
            <a:r>
              <a:rPr lang="fr-FR" dirty="0"/>
              <a:t> de traces </a:t>
            </a:r>
          </a:p>
          <a:p>
            <a:r>
              <a:rPr lang="fr-FR" dirty="0" smtClean="0">
                <a:latin typeface="CMR10" charset="0"/>
              </a:rPr>
              <a:t>Permettent </a:t>
            </a:r>
            <a:r>
              <a:rPr lang="fr-FR" dirty="0">
                <a:latin typeface="CMR10" charset="0"/>
              </a:rPr>
              <a:t>l’observation des particules produites dans les interactions, mesure de leur </a:t>
            </a:r>
            <a:r>
              <a:rPr lang="fr-FR" dirty="0" err="1">
                <a:latin typeface="CMR10" charset="0"/>
              </a:rPr>
              <a:t>quantit</a:t>
            </a:r>
            <a:r>
              <a:rPr lang="fr-FR" dirty="0">
                <a:latin typeface="CMR10" charset="0"/>
              </a:rPr>
              <a:t> ́e de mouvement </a:t>
            </a:r>
            <a:r>
              <a:rPr lang="fr-FR" dirty="0">
                <a:latin typeface="CMBX10" charset="0"/>
              </a:rPr>
              <a:t>p </a:t>
            </a:r>
            <a:r>
              <a:rPr lang="fr-FR" dirty="0">
                <a:latin typeface="CMR10" charset="0"/>
              </a:rPr>
              <a:t>ou de leur ́</a:t>
            </a:r>
            <a:r>
              <a:rPr lang="fr-FR" dirty="0" err="1">
                <a:latin typeface="CMR10" charset="0"/>
              </a:rPr>
              <a:t>energie</a:t>
            </a:r>
            <a:r>
              <a:rPr lang="fr-FR" dirty="0">
                <a:latin typeface="CMR10" charset="0"/>
              </a:rPr>
              <a:t> si on connait leur masse et que l’on plonge le d ́</a:t>
            </a:r>
            <a:r>
              <a:rPr lang="fr-FR" dirty="0" err="1">
                <a:latin typeface="CMR10" charset="0"/>
              </a:rPr>
              <a:t>etecteur</a:t>
            </a:r>
            <a:r>
              <a:rPr lang="fr-FR" dirty="0">
                <a:latin typeface="CMR10" charset="0"/>
              </a:rPr>
              <a:t> dans un champ </a:t>
            </a:r>
            <a:r>
              <a:rPr lang="fr-FR" dirty="0" err="1">
                <a:latin typeface="CMR10" charset="0"/>
              </a:rPr>
              <a:t>magn</a:t>
            </a:r>
            <a:r>
              <a:rPr lang="fr-FR" dirty="0">
                <a:latin typeface="CMR10" charset="0"/>
              </a:rPr>
              <a:t> ́</a:t>
            </a:r>
            <a:r>
              <a:rPr lang="fr-FR" dirty="0" err="1">
                <a:latin typeface="CMR10" charset="0"/>
              </a:rPr>
              <a:t>etique</a:t>
            </a:r>
            <a:r>
              <a:rPr lang="fr-FR" dirty="0">
                <a:latin typeface="CMR10" charset="0"/>
              </a:rPr>
              <a:t>. 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348" y="2843826"/>
            <a:ext cx="3635948" cy="353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2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7233" y="45438"/>
            <a:ext cx="11784767" cy="1463323"/>
          </a:xfrm>
        </p:spPr>
        <p:txBody>
          <a:bodyPr>
            <a:normAutofit/>
          </a:bodyPr>
          <a:lstStyle/>
          <a:p>
            <a:r>
              <a:rPr lang="fr-FR" dirty="0" smtClean="0"/>
              <a:t>L e </a:t>
            </a:r>
            <a:r>
              <a:rPr lang="fr-FR" dirty="0"/>
              <a:t>système </a:t>
            </a:r>
            <a:r>
              <a:rPr lang="fr-FR" dirty="0" smtClean="0"/>
              <a:t>international et les </a:t>
            </a:r>
            <a:r>
              <a:rPr lang="fr-FR" dirty="0"/>
              <a:t> unités naturelles 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407233" y="1465855"/>
            <a:ext cx="2953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Unités fondamentales</a:t>
            </a:r>
            <a:endParaRPr lang="fr-FR" sz="2000" dirty="0"/>
          </a:p>
        </p:txBody>
      </p:sp>
      <p:sp>
        <p:nvSpPr>
          <p:cNvPr id="7" name="ZoneTexte 6"/>
          <p:cNvSpPr txBox="1"/>
          <p:nvPr/>
        </p:nvSpPr>
        <p:spPr>
          <a:xfrm>
            <a:off x="1244184" y="1898122"/>
            <a:ext cx="39574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[longueur] = m</a:t>
            </a:r>
          </a:p>
          <a:p>
            <a:r>
              <a:rPr lang="fr-FR" dirty="0" smtClean="0"/>
              <a:t>[temps] = s</a:t>
            </a:r>
          </a:p>
          <a:p>
            <a:r>
              <a:rPr lang="fr-FR" dirty="0" smtClean="0"/>
              <a:t>[masse ou énergie] = kg ou J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407232" y="3127328"/>
            <a:ext cx="7823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Problème du monde microscopique : on a des nombre très grands ou petits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851" y="3011589"/>
            <a:ext cx="4217233" cy="74140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1" t="37944" r="24526"/>
          <a:stretch/>
        </p:blipFill>
        <p:spPr>
          <a:xfrm>
            <a:off x="2773180" y="4204970"/>
            <a:ext cx="3072983" cy="90137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255" y="5413815"/>
            <a:ext cx="1663700" cy="444500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664565" y="5464770"/>
            <a:ext cx="1933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En posant</a:t>
            </a:r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6" t="50025" r="27578" b="2231"/>
          <a:stretch/>
        </p:blipFill>
        <p:spPr>
          <a:xfrm>
            <a:off x="7547547" y="5472392"/>
            <a:ext cx="4362611" cy="771847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407857" y="3752993"/>
            <a:ext cx="6175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 système d’unités naturelles (SUN) consiste à prendre comme étalon </a:t>
            </a:r>
            <a:r>
              <a:rPr lang="fr-FR" smtClean="0"/>
              <a:t>de mesure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3989986" y="5488983"/>
            <a:ext cx="340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On obtient les relations suivantes: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74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Exercice</a:t>
            </a:r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665" y="1893393"/>
            <a:ext cx="8886669" cy="455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6385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11125200" cy="4952492"/>
          </a:xfrm>
        </p:spPr>
        <p:txBody>
          <a:bodyPr/>
          <a:lstStyle/>
          <a:p>
            <a:r>
              <a:rPr lang="fr-FR" dirty="0" smtClean="0"/>
              <a:t>Pour aller plus loin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777" y="2276007"/>
            <a:ext cx="8804004" cy="404984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101777" y="1499016"/>
            <a:ext cx="2525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La </a:t>
            </a:r>
            <a:r>
              <a:rPr lang="fr-FR" dirty="0" err="1" smtClean="0"/>
              <a:t>supersymétrie</a:t>
            </a:r>
            <a:endParaRPr lang="fr-FR" dirty="0"/>
          </a:p>
        </p:txBody>
      </p:sp>
      <p:sp>
        <p:nvSpPr>
          <p:cNvPr id="3" name="Arc 2"/>
          <p:cNvSpPr/>
          <p:nvPr/>
        </p:nvSpPr>
        <p:spPr>
          <a:xfrm rot="21198662">
            <a:off x="4871803" y="1499016"/>
            <a:ext cx="4227227" cy="2468016"/>
          </a:xfrm>
          <a:prstGeom prst="arc">
            <a:avLst>
              <a:gd name="adj1" fmla="val 11118523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avec flèche 6"/>
          <p:cNvCxnSpPr>
            <a:stCxn id="3" idx="2"/>
          </p:cNvCxnSpPr>
          <p:nvPr/>
        </p:nvCxnSpPr>
        <p:spPr>
          <a:xfrm>
            <a:off x="9084643" y="2486831"/>
            <a:ext cx="74347" cy="181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838199" y="6204876"/>
            <a:ext cx="4243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Pas </a:t>
            </a:r>
            <a:r>
              <a:rPr lang="fr-FR" smtClean="0"/>
              <a:t>(encore ?) </a:t>
            </a:r>
            <a:r>
              <a:rPr lang="fr-FR" dirty="0" smtClean="0"/>
              <a:t>de preuves expérimentales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715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Historique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537" y="3835254"/>
            <a:ext cx="2717800" cy="29845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561291" y="5327504"/>
            <a:ext cx="6064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/>
              <a:t>1925</a:t>
            </a:r>
            <a:r>
              <a:rPr lang="fr-FR" dirty="0" smtClean="0"/>
              <a:t>: </a:t>
            </a:r>
            <a:r>
              <a:rPr lang="is-IS" dirty="0" smtClean="0"/>
              <a:t>Equation de Schrodinger. Les particules sont décrites par la Mécanique quantique (onde &amp; Particule)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675" y="712681"/>
            <a:ext cx="3853513" cy="294583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1291" y="3911555"/>
            <a:ext cx="5145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Calibri" charset="0"/>
              </a:rPr>
              <a:t>1911: E. Rutherford: </a:t>
            </a:r>
            <a:r>
              <a:rPr lang="fr-FR" dirty="0" smtClean="0">
                <a:latin typeface="Calibri" charset="0"/>
              </a:rPr>
              <a:t>découverte </a:t>
            </a:r>
            <a:r>
              <a:rPr lang="fr-FR" dirty="0">
                <a:latin typeface="Calibri" charset="0"/>
              </a:rPr>
              <a:t>du noyau atomique </a:t>
            </a:r>
            <a:endParaRPr lang="fr-FR" dirty="0">
              <a:effectLst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716794" y="1912451"/>
            <a:ext cx="5594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1898 : </a:t>
            </a:r>
            <a:r>
              <a:rPr lang="fr-FR" dirty="0" err="1"/>
              <a:t>Découverte</a:t>
            </a:r>
            <a:r>
              <a:rPr lang="fr-FR" dirty="0"/>
              <a:t> de l’</a:t>
            </a:r>
            <a:r>
              <a:rPr lang="fr-FR" dirty="0" err="1"/>
              <a:t>électron</a:t>
            </a:r>
            <a:r>
              <a:rPr lang="fr-FR" dirty="0"/>
              <a:t> par J.J. Thomson : la </a:t>
            </a:r>
            <a:r>
              <a:rPr lang="fr-FR" dirty="0" err="1"/>
              <a:t>première</a:t>
            </a:r>
            <a:r>
              <a:rPr lang="fr-FR" dirty="0"/>
              <a:t> particule </a:t>
            </a:r>
          </a:p>
        </p:txBody>
      </p:sp>
    </p:spTree>
    <p:extLst>
      <p:ext uri="{BB962C8B-B14F-4D97-AF65-F5344CB8AC3E}">
        <p14:creationId xmlns:p14="http://schemas.microsoft.com/office/powerpoint/2010/main" val="104509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8567" y="289855"/>
            <a:ext cx="11634866" cy="4952492"/>
          </a:xfrm>
        </p:spPr>
        <p:txBody>
          <a:bodyPr>
            <a:normAutofit/>
          </a:bodyPr>
          <a:lstStyle/>
          <a:p>
            <a:r>
              <a:rPr lang="fr-FR" dirty="0" smtClean="0"/>
              <a:t>La physique des particules aujourd’hui</a:t>
            </a:r>
            <a:endParaRPr lang="fr-FR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1144264"/>
            <a:ext cx="394210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Le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Modèle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fr-FR" altLang="fr-FR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sandard</a:t>
            </a:r>
            <a:r>
              <a:rPr kumimoji="0" lang="fr-FR" alt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(version longue</a:t>
            </a:r>
            <a:r>
              <a:rPr kumimoji="0" lang="fr-FR" alt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)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6" name="Picture 2" descr="age7image99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499" y="1144264"/>
            <a:ext cx="8115501" cy="483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2380025"/>
            <a:ext cx="42272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fr-FR" dirty="0" smtClean="0">
                <a:latin typeface="URWChanceryL" charset="0"/>
              </a:rPr>
              <a:t>Décrire le monde avec aussi peu d’ingrédients que possible </a:t>
            </a:r>
            <a:endParaRPr lang="fr-FR" dirty="0">
              <a:latin typeface="URWChanceryL" charset="0"/>
            </a:endParaRPr>
          </a:p>
          <a:p>
            <a:pPr>
              <a:buFont typeface="Arial" charset="0"/>
              <a:buChar char="•"/>
            </a:pPr>
            <a:r>
              <a:rPr lang="fr-FR" dirty="0" smtClean="0">
                <a:latin typeface="URWChanceryL" charset="0"/>
              </a:rPr>
              <a:t>Description des interactions en terme d’échange de particules</a:t>
            </a:r>
            <a:r>
              <a:rPr lang="fr-FR" dirty="0">
                <a:latin typeface="URWChanceryL" charset="0"/>
              </a:rPr>
              <a:t>. 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78566" y="1933731"/>
            <a:ext cx="17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Objectifs: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876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6" descr="ésultat de recherche d'images pour &quot;supernova remnant&quot;"/>
          <p:cNvSpPr>
            <a:spLocks noChangeAspect="1" noChangeArrowheads="1"/>
          </p:cNvSpPr>
          <p:nvPr/>
        </p:nvSpPr>
        <p:spPr bwMode="auto">
          <a:xfrm>
            <a:off x="0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761999" y="559678"/>
            <a:ext cx="10825398" cy="1583447"/>
          </a:xfrm>
        </p:spPr>
        <p:txBody>
          <a:bodyPr/>
          <a:lstStyle/>
          <a:p>
            <a:r>
              <a:rPr lang="fr-FR" dirty="0" smtClean="0"/>
              <a:t>Les différents types de particules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23" y="1870282"/>
            <a:ext cx="5675298" cy="412805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297" y="1964910"/>
            <a:ext cx="5615246" cy="4044950"/>
          </a:xfrm>
          <a:prstGeom prst="rect">
            <a:avLst/>
          </a:prstGeom>
        </p:spPr>
      </p:pic>
      <p:sp>
        <p:nvSpPr>
          <p:cNvPr id="16" name="Ellipse 15"/>
          <p:cNvSpPr/>
          <p:nvPr/>
        </p:nvSpPr>
        <p:spPr>
          <a:xfrm>
            <a:off x="1071562" y="4071523"/>
            <a:ext cx="796995" cy="742122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/>
          <p:cNvSpPr/>
          <p:nvPr/>
        </p:nvSpPr>
        <p:spPr>
          <a:xfrm>
            <a:off x="838200" y="2766243"/>
            <a:ext cx="1030357" cy="1523965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435738" y="2487737"/>
            <a:ext cx="250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Ce qui nous compose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3043700" y="3309541"/>
            <a:ext cx="913704" cy="980668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3936850" y="3655780"/>
            <a:ext cx="250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>
                <a:solidFill>
                  <a:srgbClr val="FF0000"/>
                </a:solidFill>
              </a:rPr>
              <a:t>Ce qu’on utilise pour voir</a:t>
            </a:r>
            <a:endParaRPr lang="fr-F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39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4" grpId="0"/>
      <p:bldP spid="11" grpId="0" animBg="1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10750446" cy="1131010"/>
          </a:xfrm>
        </p:spPr>
        <p:txBody>
          <a:bodyPr/>
          <a:lstStyle/>
          <a:p>
            <a:r>
              <a:rPr lang="fr-FR" dirty="0"/>
              <a:t>Les différents types de particules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483326" y="2638697"/>
            <a:ext cx="40437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dirty="0" smtClean="0"/>
              <a:t>Ce sont des particules qui n’interagissent pas fortement</a:t>
            </a:r>
          </a:p>
          <a:p>
            <a:pPr marL="342900" indent="-342900">
              <a:buAutoNum type="arabicPeriod"/>
            </a:pPr>
            <a:r>
              <a:rPr lang="fr-FR" dirty="0" smtClean="0"/>
              <a:t>Possèdent une charge faible (interaction faible)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540" y="1690688"/>
            <a:ext cx="5675298" cy="41280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65708" y="3871024"/>
            <a:ext cx="1841378" cy="1255611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584616" y="1690688"/>
            <a:ext cx="2773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smtClean="0"/>
              <a:t>Les leptons</a:t>
            </a:r>
            <a:endParaRPr lang="fr-FR" sz="2000"/>
          </a:p>
        </p:txBody>
      </p:sp>
    </p:spTree>
    <p:extLst>
      <p:ext uri="{BB962C8B-B14F-4D97-AF65-F5344CB8AC3E}">
        <p14:creationId xmlns:p14="http://schemas.microsoft.com/office/powerpoint/2010/main" val="50195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1999" y="559678"/>
            <a:ext cx="10525593" cy="1119220"/>
          </a:xfrm>
        </p:spPr>
        <p:txBody>
          <a:bodyPr/>
          <a:lstStyle/>
          <a:p>
            <a:r>
              <a:rPr lang="fr-FR" dirty="0"/>
              <a:t>Les différents types de particules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928140" y="2590515"/>
            <a:ext cx="34339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dirty="0" smtClean="0"/>
              <a:t>Sensible interaction forte </a:t>
            </a:r>
          </a:p>
          <a:p>
            <a:pPr marL="342900" indent="-342900">
              <a:buAutoNum type="arabicPeriod"/>
            </a:pPr>
            <a:r>
              <a:rPr lang="fr-FR" dirty="0" smtClean="0"/>
              <a:t>Porte des charges électriques entières</a:t>
            </a:r>
          </a:p>
          <a:p>
            <a:pPr marL="342900" indent="-342900">
              <a:buAutoNum type="arabicPeriod"/>
            </a:pPr>
            <a:r>
              <a:rPr lang="fr-FR" dirty="0" smtClean="0"/>
              <a:t>Soumis à  l’interaction faible</a:t>
            </a:r>
          </a:p>
          <a:p>
            <a:pPr marL="342900" indent="-342900">
              <a:buAutoNum type="arabicPeriod"/>
            </a:pPr>
            <a:r>
              <a:rPr lang="fr-FR" dirty="0" smtClean="0"/>
              <a:t>Sont formés de quarks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723" y="1808254"/>
            <a:ext cx="5675298" cy="412805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735079" y="2887924"/>
            <a:ext cx="1841378" cy="1043996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928141" y="1734596"/>
            <a:ext cx="270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smtClean="0"/>
              <a:t>Les hadrons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55925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524655" y="559678"/>
            <a:ext cx="10643016" cy="979837"/>
          </a:xfrm>
        </p:spPr>
        <p:txBody>
          <a:bodyPr>
            <a:normAutofit/>
          </a:bodyPr>
          <a:lstStyle/>
          <a:p>
            <a:r>
              <a:rPr lang="fr-FR" dirty="0"/>
              <a:t>Les différents types d’interactions 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911" y="1539515"/>
            <a:ext cx="5675298" cy="41280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96251" y="2576055"/>
            <a:ext cx="665722" cy="578045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443733" y="2830934"/>
            <a:ext cx="4353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dirty="0" smtClean="0"/>
              <a:t>Sensible à l’interaction faible</a:t>
            </a:r>
          </a:p>
          <a:p>
            <a:pPr marL="342900" indent="-342900">
              <a:buAutoNum type="arabicPeriod"/>
            </a:pPr>
            <a:r>
              <a:rPr lang="fr-FR" dirty="0" smtClean="0"/>
              <a:t>Sensible interaction forte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568377" y="1657675"/>
            <a:ext cx="270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Le boson de </a:t>
            </a:r>
            <a:r>
              <a:rPr lang="fr-FR" sz="2000" dirty="0" err="1" smtClean="0"/>
              <a:t>Higgs</a:t>
            </a:r>
            <a:endParaRPr lang="fr-FR" sz="2000" dirty="0"/>
          </a:p>
        </p:txBody>
      </p:sp>
      <p:sp>
        <p:nvSpPr>
          <p:cNvPr id="3" name="ZoneTexte 2"/>
          <p:cNvSpPr txBox="1"/>
          <p:nvPr/>
        </p:nvSpPr>
        <p:spPr>
          <a:xfrm>
            <a:off x="163642" y="5869475"/>
            <a:ext cx="5502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Champ de </a:t>
            </a:r>
            <a:r>
              <a:rPr lang="fr-FR" dirty="0" err="1" smtClean="0"/>
              <a:t>Higgs</a:t>
            </a:r>
            <a:r>
              <a:rPr lang="fr-FR" dirty="0" smtClean="0"/>
              <a:t> responsable de la masse des particules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492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res">
  <a:themeElements>
    <a:clrScheme name="Titr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Titres">
      <a:majorFont>
        <a:latin typeface="Century Schoolbook" panose="02040604050505020304"/>
        <a:ea typeface=""/>
        <a:cs typeface=""/>
      </a:majorFont>
      <a:minorFont>
        <a:latin typeface="Corbel" panose="020B0503020204020204"/>
        <a:ea typeface=""/>
        <a:cs typeface=""/>
      </a:minorFont>
    </a:fontScheme>
    <a:fmtScheme name="Titr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Headlines</Template>
  <TotalTime>1900</TotalTime>
  <Words>1014</Words>
  <Application>Microsoft Macintosh PowerPoint</Application>
  <PresentationFormat>Grand écran</PresentationFormat>
  <Paragraphs>166</Paragraphs>
  <Slides>35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7" baseType="lpstr">
      <vt:lpstr>Calibri</vt:lpstr>
      <vt:lpstr>Century Schoolbook</vt:lpstr>
      <vt:lpstr>CMBX10</vt:lpstr>
      <vt:lpstr>CMBX12</vt:lpstr>
      <vt:lpstr>CMMI10</vt:lpstr>
      <vt:lpstr>CMMI8</vt:lpstr>
      <vt:lpstr>CMR10</vt:lpstr>
      <vt:lpstr>CMSY10</vt:lpstr>
      <vt:lpstr>Corbel</vt:lpstr>
      <vt:lpstr>URWChanceryL</vt:lpstr>
      <vt:lpstr>Arial</vt:lpstr>
      <vt:lpstr>Titres</vt:lpstr>
      <vt:lpstr>La physique des particules</vt:lpstr>
      <vt:lpstr>Sommaire</vt:lpstr>
      <vt:lpstr>Historique</vt:lpstr>
      <vt:lpstr>Historique</vt:lpstr>
      <vt:lpstr>La physique des particules aujourd’hui</vt:lpstr>
      <vt:lpstr>Les différents types de particules</vt:lpstr>
      <vt:lpstr>Les différents types de particules</vt:lpstr>
      <vt:lpstr>Les différents types de particules</vt:lpstr>
      <vt:lpstr>Les différents types d’interactions </vt:lpstr>
      <vt:lpstr>Les différents types d’interactions </vt:lpstr>
      <vt:lpstr>Les différents types d’interactions </vt:lpstr>
      <vt:lpstr>Les différents types d’interactions </vt:lpstr>
      <vt:lpstr>Les différents types d’interactions </vt:lpstr>
      <vt:lpstr>Les différents types d’interactions </vt:lpstr>
      <vt:lpstr>Les anti-particules</vt:lpstr>
      <vt:lpstr>Le neutrino</vt:lpstr>
      <vt:lpstr>Questions encore sans réponse aujourd’hui</vt:lpstr>
      <vt:lpstr>Conclusion/ Question(s)</vt:lpstr>
      <vt:lpstr>Backup</vt:lpstr>
      <vt:lpstr>Combien de familles de particules ?</vt:lpstr>
      <vt:lpstr>Exercices</vt:lpstr>
      <vt:lpstr>Les diagrammes de Feynman</vt:lpstr>
      <vt:lpstr>La description des particules en MQ</vt:lpstr>
      <vt:lpstr>La description des particules en MQ</vt:lpstr>
      <vt:lpstr>La description des particules en MQ</vt:lpstr>
      <vt:lpstr>Les expériences de physique des particules</vt:lpstr>
      <vt:lpstr>Les expériences de physique des particules</vt:lpstr>
      <vt:lpstr>Les expériences de physique des particules</vt:lpstr>
      <vt:lpstr>Les expériences de physique des particules</vt:lpstr>
      <vt:lpstr>Les expériences de physique des particules</vt:lpstr>
      <vt:lpstr>Les expériences de physique des particules</vt:lpstr>
      <vt:lpstr>Les expériences de physique des particules</vt:lpstr>
      <vt:lpstr>L e système international et les  unités naturelles </vt:lpstr>
      <vt:lpstr>Exercice</vt:lpstr>
      <vt:lpstr>Pour aller plus loin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L’astronomie gamma</dc:title>
  <dc:creator>Utilisateur de Microsoft Office</dc:creator>
  <cp:lastModifiedBy>Utilisateur de Microsoft Office</cp:lastModifiedBy>
  <cp:revision>176</cp:revision>
  <dcterms:created xsi:type="dcterms:W3CDTF">2018-03-29T17:34:52Z</dcterms:created>
  <dcterms:modified xsi:type="dcterms:W3CDTF">2019-03-27T10:27:31Z</dcterms:modified>
</cp:coreProperties>
</file>